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73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4" r:id="rId18"/>
    <p:sldId id="276" r:id="rId19"/>
    <p:sldId id="275" r:id="rId20"/>
  </p:sldIdLst>
  <p:sldSz cx="9144000" cy="5143500" type="screen16x9"/>
  <p:notesSz cx="6858000" cy="9144000"/>
  <p:embeddedFontLst>
    <p:embeddedFont>
      <p:font typeface="MS Gothic" panose="020B0609070205080204" pitchFamily="49" charset="-128"/>
      <p:regular r:id="rId22"/>
    </p:embeddedFont>
    <p:embeddedFont>
      <p:font typeface="Hiragino Maru Gothic ProN W4" panose="020F0400000000000000" pitchFamily="34" charset="-128"/>
      <p:regular r:id="rId23"/>
    </p:embeddedFont>
    <p:embeddedFont>
      <p:font typeface="HiraMaruProN-W4" panose="020F0400000000000000" pitchFamily="34" charset="-128"/>
      <p:regular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Raleway" pitchFamily="2" charset="0"/>
      <p:regular r:id="rId29"/>
      <p:bold r:id="rId30"/>
      <p:italic r:id="rId31"/>
      <p:boldItalic r:id="rId32"/>
    </p:embeddedFont>
    <p:embeddedFont>
      <p:font typeface="ヒラギノ角ゴ Pro" panose="020B0300000000000000" pitchFamily="34" charset="-128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1"/>
    <p:restoredTop sz="69014"/>
  </p:normalViewPr>
  <p:slideViewPr>
    <p:cSldViewPr snapToGrid="0">
      <p:cViewPr varScale="1">
        <p:scale>
          <a:sx n="105" d="100"/>
          <a:sy n="105" d="100"/>
        </p:scale>
        <p:origin x="136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9a42d166a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9a42d166a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9a42d166a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9a42d166a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9a42d166a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9a42d166a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a42d166a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9a42d166a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a42d166a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9a42d166a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b="0" i="0" dirty="0">
                <a:solidFill>
                  <a:srgbClr val="DBDEE1"/>
                </a:solidFill>
                <a:effectLst/>
                <a:latin typeface="gg sans"/>
              </a:rPr>
              <a:t>2024/2/25 13:00 - 17:00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b="0" i="0" dirty="0">
                <a:solidFill>
                  <a:srgbClr val="DBDEE1"/>
                </a:solidFill>
                <a:effectLst/>
                <a:latin typeface="gg sans"/>
              </a:rPr>
              <a:t>2024/3/31 13:00 - 17:00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3431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9a42d166a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9a42d166a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9a42d166a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9a42d166a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ヒラギノ角ゴ Pro" panose="020B0300000000000000" pitchFamily="34" charset="-128"/>
                <a:ea typeface="ヒラギノ角ゴ Pro" panose="020B0300000000000000" pitchFamily="34" charset="-128"/>
              </a:rPr>
              <a:t>アートセンター</a:t>
            </a:r>
            <a:endParaRPr lang="en-US" altLang="ja-JP" b="0" i="0" u="none" strike="noStrike" dirty="0">
              <a:solidFill>
                <a:srgbClr val="333333"/>
              </a:solidFill>
              <a:effectLst/>
              <a:latin typeface="ヒラギノ角ゴ Pro" panose="020B0300000000000000" pitchFamily="34" charset="-128"/>
              <a:ea typeface="ヒラギノ角ゴ Pro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012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9a42d166a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9a42d166a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ヒラギノ角ゴ Pro" panose="020B0300000000000000" pitchFamily="34" charset="-128"/>
                <a:ea typeface="ヒラギノ角ゴ Pro" panose="020B0300000000000000" pitchFamily="34" charset="-128"/>
              </a:rPr>
              <a:t>南部協働センター</a:t>
            </a:r>
            <a:endParaRPr lang="en-US" altLang="ja-JP" b="0" i="0" u="none" strike="noStrike" dirty="0">
              <a:solidFill>
                <a:srgbClr val="333333"/>
              </a:solidFill>
              <a:effectLst/>
              <a:latin typeface="ヒラギノ角ゴ Pro" panose="020B0300000000000000" pitchFamily="34" charset="-128"/>
              <a:ea typeface="ヒラギノ角ゴ Pro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079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9a42d166a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9a42d166a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ヒラギノ角ゴ Pro" panose="020B0300000000000000" pitchFamily="34" charset="-128"/>
                <a:ea typeface="ヒラギノ角ゴ Pro" panose="020B0300000000000000" pitchFamily="34" charset="-128"/>
              </a:rPr>
              <a:t>南部協働センター</a:t>
            </a:r>
            <a:endParaRPr lang="en-US" altLang="ja-JP" b="0" i="0" u="none" strike="noStrike" dirty="0">
              <a:solidFill>
                <a:srgbClr val="333333"/>
              </a:solidFill>
              <a:effectLst/>
              <a:latin typeface="ヒラギノ角ゴ Pro" panose="020B0300000000000000" pitchFamily="34" charset="-128"/>
              <a:ea typeface="ヒラギノ角ゴ Pro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0770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9a42d166a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9a42d166a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9a42d166a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9a42d166a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b="0" i="0" u="none" strike="noStrike" dirty="0">
                <a:solidFill>
                  <a:srgbClr val="333333"/>
                </a:solidFill>
                <a:effectLst/>
                <a:latin typeface="ヒラギノ角ゴ Pro" panose="020B0300000000000000" pitchFamily="34" charset="-128"/>
                <a:ea typeface="ヒラギノ角ゴ Pro" panose="020B0300000000000000" pitchFamily="34" charset="-128"/>
              </a:rPr>
              <a:t>2011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ヒラギノ角ゴ Pro" panose="020B0300000000000000" pitchFamily="34" charset="-128"/>
                <a:ea typeface="ヒラギノ角ゴ Pro" panose="020B0300000000000000" pitchFamily="34" charset="-128"/>
              </a:rPr>
              <a:t>年にアイルランドで始まり、世界では</a:t>
            </a:r>
            <a:r>
              <a:rPr lang="en-US" altLang="ja-JP" b="0" i="0" u="none" strike="noStrike" dirty="0">
                <a:solidFill>
                  <a:srgbClr val="333333"/>
                </a:solidFill>
                <a:effectLst/>
                <a:latin typeface="ヒラギノ角ゴ Pro" panose="020B0300000000000000" pitchFamily="34" charset="-128"/>
                <a:ea typeface="ヒラギノ角ゴ Pro" panose="020B0300000000000000" pitchFamily="34" charset="-128"/>
              </a:rPr>
              <a:t>100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ヒラギノ角ゴ Pro" panose="020B0300000000000000" pitchFamily="34" charset="-128"/>
                <a:ea typeface="ヒラギノ角ゴ Pro" panose="020B0300000000000000" pitchFamily="34" charset="-128"/>
              </a:rPr>
              <a:t>カ国・</a:t>
            </a:r>
            <a:r>
              <a:rPr lang="en-US" altLang="ja-JP" b="0" i="0" u="none" strike="noStrike" dirty="0">
                <a:solidFill>
                  <a:srgbClr val="333333"/>
                </a:solidFill>
                <a:effectLst/>
                <a:latin typeface="ヒラギノ角ゴ Pro" panose="020B0300000000000000" pitchFamily="34" charset="-128"/>
                <a:ea typeface="ヒラギノ角ゴ Pro" panose="020B0300000000000000" pitchFamily="34" charset="-128"/>
              </a:rPr>
              <a:t>2,000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ヒラギノ角ゴ Pro" panose="020B0300000000000000" pitchFamily="34" charset="-128"/>
                <a:ea typeface="ヒラギノ角ゴ Pro" panose="020B0300000000000000" pitchFamily="34" charset="-128"/>
              </a:rPr>
              <a:t>の道場、日本には</a:t>
            </a:r>
            <a:r>
              <a:rPr lang="en-US" altLang="ja-JP" b="1" i="0" u="none" strike="noStrike" dirty="0">
                <a:solidFill>
                  <a:srgbClr val="333333"/>
                </a:solidFill>
                <a:effectLst/>
                <a:latin typeface="ヒラギノ角ゴ Pro" panose="020B0300000000000000" pitchFamily="34" charset="-128"/>
                <a:ea typeface="ヒラギノ角ゴ Pro" panose="020B0300000000000000" pitchFamily="34" charset="-128"/>
              </a:rPr>
              <a:t>220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ヒラギノ角ゴ Pro" panose="020B0300000000000000" pitchFamily="34" charset="-128"/>
                <a:ea typeface="ヒラギノ角ゴ Pro" panose="020B0300000000000000" pitchFamily="34" charset="-128"/>
              </a:rPr>
              <a:t>以上の道場があります。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9a42d166a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9a42d166a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ja-JP" b="0" i="0" u="none" strike="noStrike" dirty="0">
                <a:solidFill>
                  <a:srgbClr val="333333"/>
                </a:solidFill>
                <a:effectLst/>
                <a:latin typeface="ヒラギノ角ゴ Pro" panose="020B0300000000000000" pitchFamily="34" charset="-128"/>
                <a:ea typeface="ヒラギノ角ゴ Pro" panose="020B0300000000000000" pitchFamily="34" charset="-128"/>
              </a:rPr>
              <a:t>CoderDojo 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ヒラギノ角ゴ Pro" panose="020B0300000000000000" pitchFamily="34" charset="-128"/>
                <a:ea typeface="ヒラギノ角ゴ Pro" panose="020B0300000000000000" pitchFamily="34" charset="-128"/>
              </a:rPr>
              <a:t>は</a:t>
            </a:r>
            <a:r>
              <a:rPr lang="en-US" altLang="ja-JP" b="0" i="0" u="none" strike="noStrike" dirty="0">
                <a:solidFill>
                  <a:srgbClr val="333333"/>
                </a:solidFill>
                <a:effectLst/>
                <a:latin typeface="ヒラギノ角ゴ Pro" panose="020B0300000000000000" pitchFamily="34" charset="-128"/>
                <a:ea typeface="ヒラギノ角ゴ Pro" panose="020B0300000000000000" pitchFamily="34" charset="-128"/>
              </a:rPr>
              <a:t>7〜17</a:t>
            </a:r>
            <a:r>
              <a:rPr lang="ja-JP" altLang="en-US" b="0" i="0" u="none" strike="noStrike">
                <a:solidFill>
                  <a:srgbClr val="333333"/>
                </a:solidFill>
                <a:effectLst/>
                <a:latin typeface="ヒラギノ角ゴ Pro" panose="020B0300000000000000" pitchFamily="34" charset="-128"/>
                <a:ea typeface="ヒラギノ角ゴ Pro" panose="020B0300000000000000" pitchFamily="34" charset="-128"/>
              </a:rPr>
              <a:t>歳を対象とした非営利のプログラミング道場です。</a:t>
            </a:r>
            <a:endParaRPr lang="en-US" altLang="ja-JP" b="0" i="0" u="none" strike="noStrike">
              <a:solidFill>
                <a:srgbClr val="333333"/>
              </a:solidFill>
              <a:effectLst/>
              <a:latin typeface="ヒラギノ角ゴ Pro" panose="020B0300000000000000" pitchFamily="34" charset="-128"/>
              <a:ea typeface="ヒラギノ角ゴ Pro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2040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a42d166a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9a42d166a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9a42d166a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9a42d166a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9a42d166a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9a42d166a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9a42d166a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9a42d166a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9a42d166a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9a42d166a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Hiragino Maru Gothic ProN W4" panose="020F0400000000000000" pitchFamily="34" charset="-128"/>
                <a:ea typeface="Hiragino Maru Gothic ProN W4" panose="020F0400000000000000" pitchFamily="34" charset="-128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800">
                <a:latin typeface="Hiragino Maru Gothic ProN W4" panose="020F0400000000000000" pitchFamily="34" charset="-128"/>
                <a:ea typeface="Hiragino Maru Gothic ProN W4" panose="020F0400000000000000" pitchFamily="34" charset="-128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800">
                <a:latin typeface="Hiragino Maru Gothic ProN W4" panose="020F0400000000000000" pitchFamily="34" charset="-128"/>
                <a:ea typeface="Hiragino Maru Gothic ProN W4" panose="020F0400000000000000" pitchFamily="34" charset="-128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ja-JP" altLang="en-US"/>
              <a:t>タイトル</a:t>
            </a:r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iragino Maru Gothic ProN W4" panose="020F0400000000000000" pitchFamily="34" charset="-128"/>
          <a:ea typeface="Hiragino Maru Gothic ProN W4" panose="020F0400000000000000" pitchFamily="34" charset="-128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iragino Maru Gothic ProN W4" panose="020F0400000000000000" pitchFamily="34" charset="-128"/>
          <a:ea typeface="Hiragino Maru Gothic ProN W4" panose="020F0400000000000000" pitchFamily="34" charset="-128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HiraMaruProN-W4"/>
                <a:ea typeface="HiraMaruProN-W4"/>
                <a:cs typeface="HiraMaruProN-W4"/>
                <a:sym typeface="HiraMaruProN-W4"/>
              </a:rPr>
              <a:t>CoderDojo 浜松へ</a:t>
            </a:r>
            <a:endParaRPr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latin typeface="HiraMaruProN-W4"/>
                <a:ea typeface="HiraMaruProN-W4"/>
                <a:cs typeface="HiraMaruProN-W4"/>
                <a:sym typeface="HiraMaruProN-W4"/>
              </a:rPr>
              <a:t>ようこそ</a:t>
            </a:r>
            <a:endParaRPr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39550"/>
            <a:ext cx="1851550" cy="18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1223450" y="2304150"/>
            <a:ext cx="6602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 に関わる人たち？</a:t>
            </a:r>
            <a:endParaRPr sz="35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450" y="3030925"/>
            <a:ext cx="2883678" cy="19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425" y="1357775"/>
            <a:ext cx="6215250" cy="34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に関わる人たち？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150" y="1494150"/>
            <a:ext cx="5868275" cy="32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に関わる人たち？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150" y="1400550"/>
            <a:ext cx="5575575" cy="33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に関わる人たち</a:t>
            </a:r>
            <a:r>
              <a:rPr lang="ja" altLang="ja-JP" sz="2040" dirty="0">
                <a:latin typeface="HiraMaruProN-W4"/>
                <a:ea typeface="HiraMaruProN-W4"/>
                <a:cs typeface="HiraMaruProN-W4"/>
                <a:sym typeface="HiraMaruProN-W4"/>
              </a:rPr>
              <a:t>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D17222-B4CD-A291-4EF6-35794B37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535925"/>
            <a:ext cx="7688700" cy="535200"/>
          </a:xfrm>
        </p:spPr>
        <p:txBody>
          <a:bodyPr>
            <a:noAutofit/>
          </a:bodyPr>
          <a:lstStyle/>
          <a:p>
            <a:r>
              <a:rPr kumimoji="1" lang="ja-JP" altLang="en-US" sz="32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ちょっとお願い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2FC0C87-FF06-D627-6B6C-206A32FEB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627446"/>
            <a:ext cx="8082041" cy="3170185"/>
          </a:xfrm>
        </p:spPr>
        <p:txBody>
          <a:bodyPr>
            <a:noAutofit/>
          </a:bodyPr>
          <a:lstStyle/>
          <a:p>
            <a:pPr marL="406400" indent="-406400" algn="just">
              <a:lnSpc>
                <a:spcPct val="120000"/>
              </a:lnSpc>
              <a:buClr>
                <a:schemeClr val="bg2"/>
              </a:buClr>
              <a:buSzPct val="140000"/>
              <a:buFont typeface="システムフォント（レギュラー）"/>
              <a:buChar char="☞"/>
            </a:pPr>
            <a:r>
              <a:rPr kumimoji="1" lang="en-US" altLang="ja-JP" sz="2000" dirty="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CoderDojo</a:t>
            </a:r>
            <a:r>
              <a:rPr kumimoji="1" lang="ja-JP" altLang="en-US" sz="200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の活動を広く知らせていくために、活動の写真を</a:t>
            </a:r>
            <a:r>
              <a:rPr kumimoji="1" lang="en-US" altLang="ja-JP" sz="2000" dirty="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Web Page</a:t>
            </a:r>
            <a:r>
              <a:rPr kumimoji="1" lang="ja-JP" altLang="en-US" sz="200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などに公開することがあります。もし、</a:t>
            </a:r>
            <a:r>
              <a:rPr kumimoji="1" lang="ja-JP" altLang="en-US" sz="2000" u="sng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撮影の際に写さないで欲しい</a:t>
            </a:r>
            <a:r>
              <a:rPr kumimoji="1" lang="ja-JP" altLang="en-US" sz="200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という要望がありましたら、事前にメンターやボランティアまでお知らせください。</a:t>
            </a:r>
            <a:endParaRPr kumimoji="1" lang="en-US" altLang="ja-JP" sz="2000" dirty="0">
              <a:solidFill>
                <a:schemeClr val="bg2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406400" indent="-406400" algn="just">
              <a:lnSpc>
                <a:spcPct val="120000"/>
              </a:lnSpc>
              <a:buClr>
                <a:schemeClr val="bg2"/>
              </a:buClr>
              <a:buSzPct val="140000"/>
              <a:buFont typeface="システムフォント（レギュラー）"/>
              <a:buChar char="☞"/>
            </a:pPr>
            <a:endParaRPr kumimoji="1" lang="en-US" altLang="ja-JP" sz="2000" dirty="0">
              <a:solidFill>
                <a:schemeClr val="bg2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406400" indent="-406400" algn="just">
              <a:lnSpc>
                <a:spcPct val="120000"/>
              </a:lnSpc>
              <a:buClr>
                <a:schemeClr val="bg2"/>
              </a:buClr>
              <a:buSzPct val="140000"/>
              <a:buFont typeface="システムフォント（レギュラー）"/>
              <a:buChar char="☞"/>
            </a:pPr>
            <a:r>
              <a:rPr kumimoji="1" lang="en-US" altLang="ja-JP" sz="2000" dirty="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CoderDojo</a:t>
            </a:r>
            <a:r>
              <a:rPr kumimoji="1" lang="ja-JP" altLang="en-US" sz="200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では参加費は徴収しませんが、継続的に活動を続けていくために</a:t>
            </a:r>
            <a:r>
              <a:rPr kumimoji="1" lang="ja-JP" altLang="en-US" sz="2000" u="sng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募金を集めています</a:t>
            </a:r>
            <a:r>
              <a:rPr kumimoji="1" lang="ja-JP" altLang="en-US" sz="200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。</a:t>
            </a:r>
            <a:r>
              <a:rPr kumimoji="1" lang="ja-JP" altLang="en-US" sz="2000" u="sng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ワンコイン</a:t>
            </a:r>
            <a:r>
              <a:rPr kumimoji="1" lang="en-US" altLang="ja-JP" sz="2000" u="sng" dirty="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100</a:t>
            </a:r>
            <a:r>
              <a:rPr kumimoji="1" lang="ja-JP" altLang="en-US" sz="2000" u="sng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円</a:t>
            </a:r>
            <a:r>
              <a:rPr kumimoji="1" lang="ja-JP" altLang="en-US" sz="200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で良いので、ぜひご協力のほどよろしくお願いします。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C5443F-FFA6-5FF5-B611-9CEC224AA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561" y="68447"/>
            <a:ext cx="1492597" cy="15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07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altLang="en-US" sz="2040" dirty="0">
                <a:latin typeface="HiraMaruProN-W4"/>
                <a:ea typeface="HiraMaruProN-W4"/>
                <a:cs typeface="HiraMaruProN-W4"/>
                <a:sym typeface="HiraMaruProN-W4"/>
              </a:rPr>
              <a:t>お知らせ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2" name="Google Shape;123;p19">
            <a:extLst>
              <a:ext uri="{FF2B5EF4-FFF2-40B4-BE49-F238E27FC236}">
                <a16:creationId xmlns:a16="http://schemas.microsoft.com/office/drawing/2014/main" id="{CD398E74-EA6B-9997-5F72-235D8E4146E8}"/>
              </a:ext>
            </a:extLst>
          </p:cNvPr>
          <p:cNvSpPr txBox="1">
            <a:spLocks/>
          </p:cNvSpPr>
          <p:nvPr/>
        </p:nvSpPr>
        <p:spPr>
          <a:xfrm>
            <a:off x="470150" y="1386200"/>
            <a:ext cx="82743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20000"/>
              </a:lnSpc>
              <a:buSzPts val="990"/>
            </a:pPr>
            <a:r>
              <a:rPr lang="ja-JP" altLang="en-US" sz="2400">
                <a:solidFill>
                  <a:schemeClr val="accent3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第</a:t>
            </a:r>
            <a:r>
              <a:rPr lang="en-US" altLang="ja-JP" sz="2400" dirty="0">
                <a:solidFill>
                  <a:schemeClr val="accent3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93</a:t>
            </a:r>
            <a:r>
              <a:rPr lang="ja-JP" altLang="en-US" sz="2400">
                <a:solidFill>
                  <a:schemeClr val="accent3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回 </a:t>
            </a:r>
            <a:r>
              <a:rPr lang="en-US" altLang="ja-JP" sz="2400" dirty="0">
                <a:solidFill>
                  <a:schemeClr val="accent3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CoderDojo </a:t>
            </a:r>
            <a:r>
              <a:rPr lang="ja-JP" altLang="en-US" sz="2400">
                <a:solidFill>
                  <a:schemeClr val="accent3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浜松</a:t>
            </a:r>
            <a:endParaRPr lang="en-US" altLang="ja-JP" sz="2400" dirty="0">
              <a:solidFill>
                <a:schemeClr val="accent3"/>
              </a:solidFill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3" name="Google Shape;123;p19">
            <a:extLst>
              <a:ext uri="{FF2B5EF4-FFF2-40B4-BE49-F238E27FC236}">
                <a16:creationId xmlns:a16="http://schemas.microsoft.com/office/drawing/2014/main" id="{5E32C709-1B28-B91C-1F5B-E8C18239622C}"/>
              </a:ext>
            </a:extLst>
          </p:cNvPr>
          <p:cNvSpPr txBox="1">
            <a:spLocks/>
          </p:cNvSpPr>
          <p:nvPr/>
        </p:nvSpPr>
        <p:spPr>
          <a:xfrm>
            <a:off x="470150" y="3025996"/>
            <a:ext cx="82743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SzPts val="990"/>
            </a:pPr>
            <a:r>
              <a:rPr lang="ja-JP" altLang="en-US" sz="2200">
                <a:solidFill>
                  <a:schemeClr val="accent3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その他のイベント</a:t>
            </a:r>
            <a:endParaRPr lang="en-US" altLang="ja-JP" sz="2200" dirty="0">
              <a:solidFill>
                <a:schemeClr val="accent3"/>
              </a:solidFill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4" name="Google Shape;123;p19">
            <a:extLst>
              <a:ext uri="{FF2B5EF4-FFF2-40B4-BE49-F238E27FC236}">
                <a16:creationId xmlns:a16="http://schemas.microsoft.com/office/drawing/2014/main" id="{FB1B8053-5F14-2F54-AD82-DBEE4B3C8D0C}"/>
              </a:ext>
            </a:extLst>
          </p:cNvPr>
          <p:cNvSpPr txBox="1">
            <a:spLocks/>
          </p:cNvSpPr>
          <p:nvPr/>
        </p:nvSpPr>
        <p:spPr>
          <a:xfrm>
            <a:off x="470150" y="1843308"/>
            <a:ext cx="4925291" cy="904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9525" lvl="1">
              <a:lnSpc>
                <a:spcPct val="120000"/>
              </a:lnSpc>
              <a:buSzPts val="990"/>
            </a:pPr>
            <a:r>
              <a:rPr lang="en-US" altLang="ja-JP" sz="2200" b="0" dirty="0">
                <a:latin typeface="HiraMaruProN-W4"/>
                <a:ea typeface="HiraMaruProN-W4"/>
                <a:cs typeface="HiraMaruProN-W4"/>
                <a:sym typeface="HiraMaruProN-W4"/>
              </a:rPr>
              <a:t>2</a:t>
            </a:r>
            <a:r>
              <a:rPr lang="ja-JP" altLang="en-US" sz="2200" b="0">
                <a:latin typeface="HiraMaruProN-W4"/>
                <a:ea typeface="HiraMaruProN-W4"/>
                <a:cs typeface="HiraMaruProN-W4"/>
                <a:sym typeface="HiraMaruProN-W4"/>
              </a:rPr>
              <a:t>月</a:t>
            </a:r>
            <a:r>
              <a:rPr lang="en-US" altLang="ja-JP" sz="2200" b="0" dirty="0">
                <a:latin typeface="HiraMaruProN-W4"/>
                <a:ea typeface="HiraMaruProN-W4"/>
                <a:cs typeface="HiraMaruProN-W4"/>
                <a:sym typeface="HiraMaruProN-W4"/>
              </a:rPr>
              <a:t>25</a:t>
            </a:r>
            <a:r>
              <a:rPr lang="ja-JP" altLang="en-US" sz="2200" b="0">
                <a:latin typeface="HiraMaruProN-W4"/>
                <a:ea typeface="HiraMaruProN-W4"/>
                <a:cs typeface="HiraMaruProN-W4"/>
                <a:sym typeface="HiraMaruProN-W4"/>
              </a:rPr>
              <a:t>日（日）</a:t>
            </a:r>
            <a:r>
              <a:rPr lang="en-US" altLang="ja-JP" sz="2200" b="0" dirty="0">
                <a:latin typeface="HiraMaruProN-W4"/>
                <a:ea typeface="HiraMaruProN-W4"/>
                <a:cs typeface="HiraMaruProN-W4"/>
                <a:sym typeface="HiraMaruProN-W4"/>
              </a:rPr>
              <a:t>13:30〜15:30</a:t>
            </a:r>
          </a:p>
          <a:p>
            <a:pPr marL="9525" lvl="1">
              <a:lnSpc>
                <a:spcPct val="120000"/>
              </a:lnSpc>
              <a:buSzPts val="990"/>
            </a:pPr>
            <a:r>
              <a:rPr lang="ja-JP" altLang="en-US" sz="2200" b="0">
                <a:latin typeface="HiraMaruProN-W4"/>
                <a:ea typeface="HiraMaruProN-W4"/>
                <a:cs typeface="HiraMaruProN-W4"/>
                <a:sym typeface="HiraMaruProN-W4"/>
              </a:rPr>
              <a:t>鴨江アートセンター</a:t>
            </a:r>
            <a:endParaRPr lang="en-US" altLang="ja-JP" sz="2200" b="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4A21580-6A64-9649-F9B4-4DCD45A8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59" y="1469328"/>
            <a:ext cx="1253118" cy="155666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534028C-1C7D-B245-4D5D-8A467D9E6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532" y="1469329"/>
            <a:ext cx="1253117" cy="1556667"/>
          </a:xfrm>
          <a:prstGeom prst="rect">
            <a:avLst/>
          </a:prstGeom>
        </p:spPr>
      </p:pic>
      <p:sp>
        <p:nvSpPr>
          <p:cNvPr id="7" name="Google Shape;123;p19">
            <a:extLst>
              <a:ext uri="{FF2B5EF4-FFF2-40B4-BE49-F238E27FC236}">
                <a16:creationId xmlns:a16="http://schemas.microsoft.com/office/drawing/2014/main" id="{D56F606E-CE52-426E-CD83-2D872C5278E6}"/>
              </a:ext>
            </a:extLst>
          </p:cNvPr>
          <p:cNvSpPr txBox="1">
            <a:spLocks/>
          </p:cNvSpPr>
          <p:nvPr/>
        </p:nvSpPr>
        <p:spPr>
          <a:xfrm>
            <a:off x="470150" y="3390796"/>
            <a:ext cx="5589274" cy="130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9525">
              <a:lnSpc>
                <a:spcPct val="120000"/>
              </a:lnSpc>
              <a:buSzPts val="990"/>
            </a:pPr>
            <a:r>
              <a:rPr lang="ja-JP" altLang="en-US" sz="1800" b="0">
                <a:latin typeface="HiraMaruProN-W4"/>
                <a:ea typeface="HiraMaruProN-W4"/>
                <a:cs typeface="HiraMaruProN-W4"/>
                <a:sym typeface="HiraMaruProN-W4"/>
              </a:rPr>
              <a:t>第</a:t>
            </a: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8</a:t>
            </a:r>
            <a:r>
              <a:rPr lang="ja-JP" altLang="en-US" sz="1800" b="0">
                <a:latin typeface="HiraMaruProN-W4"/>
                <a:ea typeface="HiraMaruProN-W4"/>
                <a:cs typeface="HiraMaruProN-W4"/>
                <a:sym typeface="HiraMaruProN-W4"/>
              </a:rPr>
              <a:t>回 </a:t>
            </a: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CoderDojo </a:t>
            </a:r>
            <a:r>
              <a:rPr lang="ja-JP" altLang="en-US" sz="1800" b="0">
                <a:latin typeface="HiraMaruProN-W4"/>
                <a:ea typeface="HiraMaruProN-W4"/>
                <a:cs typeface="HiraMaruProN-W4"/>
                <a:sym typeface="HiraMaruProN-W4"/>
              </a:rPr>
              <a:t>磐田 マインクラフト特集</a:t>
            </a:r>
            <a:endParaRPr lang="en-US" altLang="ja-JP" sz="1800" b="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9525" lvl="1">
              <a:lnSpc>
                <a:spcPct val="120000"/>
              </a:lnSpc>
              <a:buSzPts val="990"/>
            </a:pP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- 2</a:t>
            </a:r>
            <a:r>
              <a:rPr lang="ja-JP" altLang="en-US" sz="1800" b="0">
                <a:latin typeface="HiraMaruProN-W4"/>
                <a:ea typeface="HiraMaruProN-W4"/>
                <a:cs typeface="HiraMaruProN-W4"/>
                <a:sym typeface="HiraMaruProN-W4"/>
              </a:rPr>
              <a:t>月</a:t>
            </a: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17</a:t>
            </a:r>
            <a:r>
              <a:rPr lang="ja-JP" altLang="en-US" sz="1800" b="0">
                <a:latin typeface="HiraMaruProN-W4"/>
                <a:ea typeface="HiraMaruProN-W4"/>
                <a:cs typeface="HiraMaruProN-W4"/>
                <a:sym typeface="HiraMaruProN-W4"/>
              </a:rPr>
              <a:t>日（土）</a:t>
            </a: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13:30〜</a:t>
            </a:r>
          </a:p>
          <a:p>
            <a:pPr marL="9525" lvl="1">
              <a:lnSpc>
                <a:spcPct val="120000"/>
              </a:lnSpc>
              <a:buSzPts val="990"/>
            </a:pP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- </a:t>
            </a:r>
            <a:r>
              <a:rPr lang="ja-JP" altLang="en-US" sz="1800" b="0">
                <a:latin typeface="HiraMaruProN-W4"/>
                <a:ea typeface="HiraMaruProN-W4"/>
                <a:cs typeface="HiraMaruProN-W4"/>
                <a:sym typeface="HiraMaruProN-W4"/>
              </a:rPr>
              <a:t>かたりあ（磐田市民文化会館）創作活動室</a:t>
            </a: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4</a:t>
            </a:r>
          </a:p>
        </p:txBody>
      </p:sp>
      <p:sp>
        <p:nvSpPr>
          <p:cNvPr id="11" name="Google Shape;123;p19">
            <a:extLst>
              <a:ext uri="{FF2B5EF4-FFF2-40B4-BE49-F238E27FC236}">
                <a16:creationId xmlns:a16="http://schemas.microsoft.com/office/drawing/2014/main" id="{FF09680F-FEDC-6FE3-CF53-27907FFE8FAE}"/>
              </a:ext>
            </a:extLst>
          </p:cNvPr>
          <p:cNvSpPr txBox="1">
            <a:spLocks/>
          </p:cNvSpPr>
          <p:nvPr/>
        </p:nvSpPr>
        <p:spPr>
          <a:xfrm>
            <a:off x="5814308" y="3390796"/>
            <a:ext cx="3175258" cy="130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9525">
              <a:lnSpc>
                <a:spcPct val="120000"/>
              </a:lnSpc>
              <a:buSzPts val="990"/>
            </a:pPr>
            <a:r>
              <a:rPr lang="ja-JP" altLang="en-US" sz="1800" b="0">
                <a:latin typeface="HiraMaruProN-W4"/>
                <a:ea typeface="HiraMaruProN-W4"/>
                <a:cs typeface="HiraMaruProN-W4"/>
                <a:sym typeface="HiraMaruProN-W4"/>
              </a:rPr>
              <a:t>第</a:t>
            </a: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94</a:t>
            </a:r>
            <a:r>
              <a:rPr lang="ja-JP" altLang="en-US" sz="1800" b="0">
                <a:latin typeface="HiraMaruProN-W4"/>
                <a:ea typeface="HiraMaruProN-W4"/>
                <a:cs typeface="HiraMaruProN-W4"/>
                <a:sym typeface="HiraMaruProN-W4"/>
              </a:rPr>
              <a:t>回 </a:t>
            </a: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CoderDojo </a:t>
            </a:r>
            <a:r>
              <a:rPr lang="ja-JP" altLang="en-US" sz="1800" b="0">
                <a:latin typeface="HiraMaruProN-W4"/>
                <a:ea typeface="HiraMaruProN-W4"/>
                <a:cs typeface="HiraMaruProN-W4"/>
                <a:sym typeface="HiraMaruProN-W4"/>
              </a:rPr>
              <a:t>浜松</a:t>
            </a:r>
            <a:endParaRPr lang="en-US" altLang="ja-JP" sz="1800" b="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9525" lvl="1">
              <a:lnSpc>
                <a:spcPct val="120000"/>
              </a:lnSpc>
              <a:buSzPts val="990"/>
            </a:pP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- 3</a:t>
            </a:r>
            <a:r>
              <a:rPr lang="ja-JP" altLang="en-US" sz="1800" b="0">
                <a:latin typeface="HiraMaruProN-W4"/>
                <a:ea typeface="HiraMaruProN-W4"/>
                <a:cs typeface="HiraMaruProN-W4"/>
                <a:sym typeface="HiraMaruProN-W4"/>
              </a:rPr>
              <a:t>月</a:t>
            </a: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31</a:t>
            </a:r>
            <a:r>
              <a:rPr lang="ja-JP" altLang="en-US" sz="1800" b="0">
                <a:latin typeface="HiraMaruProN-W4"/>
                <a:ea typeface="HiraMaruProN-W4"/>
                <a:cs typeface="HiraMaruProN-W4"/>
                <a:sym typeface="HiraMaruProN-W4"/>
              </a:rPr>
              <a:t>日（日）</a:t>
            </a: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13:30〜</a:t>
            </a:r>
          </a:p>
          <a:p>
            <a:pPr marL="9525" lvl="1">
              <a:lnSpc>
                <a:spcPct val="120000"/>
              </a:lnSpc>
              <a:buSzPts val="990"/>
            </a:pP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- </a:t>
            </a:r>
            <a:r>
              <a:rPr lang="ja-JP" altLang="en-US" sz="1800" b="0">
                <a:latin typeface="HiraMaruProN-W4"/>
                <a:ea typeface="HiraMaruProN-W4"/>
                <a:cs typeface="HiraMaruProN-W4"/>
                <a:sym typeface="HiraMaruProN-W4"/>
              </a:rPr>
              <a:t>鴨江アートセンター</a:t>
            </a:r>
            <a:endParaRPr lang="en-US" altLang="ja-JP" sz="1800" b="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  <p:extLst>
      <p:ext uri="{BB962C8B-B14F-4D97-AF65-F5344CB8AC3E}">
        <p14:creationId xmlns:p14="http://schemas.microsoft.com/office/powerpoint/2010/main" val="558463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0" y="2358999"/>
            <a:ext cx="9144000" cy="742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600" dirty="0">
                <a:latin typeface="HiraMaruProN-W4"/>
                <a:ea typeface="HiraMaruProN-W4"/>
                <a:cs typeface="HiraMaruProN-W4"/>
                <a:sym typeface="HiraMaruProN-W4"/>
              </a:rPr>
              <a:t>さあ、やってみよう！</a:t>
            </a:r>
            <a:endParaRPr sz="360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650" y="2719425"/>
            <a:ext cx="2204350" cy="21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Wi-Fi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5" name="Google Shape;123;p19">
            <a:extLst>
              <a:ext uri="{FF2B5EF4-FFF2-40B4-BE49-F238E27FC236}">
                <a16:creationId xmlns:a16="http://schemas.microsoft.com/office/drawing/2014/main" id="{545D8ED2-0FF4-2493-1832-A33026BA16AC}"/>
              </a:ext>
            </a:extLst>
          </p:cNvPr>
          <p:cNvSpPr txBox="1">
            <a:spLocks/>
          </p:cNvSpPr>
          <p:nvPr/>
        </p:nvSpPr>
        <p:spPr>
          <a:xfrm>
            <a:off x="771676" y="2004529"/>
            <a:ext cx="8372324" cy="277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50000"/>
              </a:lnSpc>
              <a:buSzPct val="100000"/>
              <a:tabLst>
                <a:tab pos="2479675" algn="l"/>
              </a:tabLst>
            </a:pPr>
            <a:r>
              <a:rPr lang="en-US" altLang="ja-JP" sz="4400" b="0" spc="1000" dirty="0">
                <a:solidFill>
                  <a:schemeClr val="bg2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SSID</a:t>
            </a:r>
            <a:r>
              <a:rPr lang="en-US" altLang="ja-JP" sz="4400" b="0" spc="600" dirty="0">
                <a:solidFill>
                  <a:schemeClr val="bg2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	</a:t>
            </a:r>
            <a:r>
              <a:rPr lang="ja-JP" altLang="en-US" sz="4400" b="0">
                <a:solidFill>
                  <a:schemeClr val="bg2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：</a:t>
            </a:r>
            <a:r>
              <a:rPr lang="en-US" altLang="ja-JP" sz="4400" b="0" dirty="0">
                <a:solidFill>
                  <a:schemeClr val="bg2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HiraMaruProN-W4"/>
                <a:sym typeface="HiraMaruProN-W4"/>
              </a:rPr>
              <a:t>201KamoeArtCenter</a:t>
            </a:r>
          </a:p>
          <a:p>
            <a:pPr>
              <a:lnSpc>
                <a:spcPct val="150000"/>
              </a:lnSpc>
              <a:buSzPct val="100000"/>
              <a:tabLst>
                <a:tab pos="2479675" algn="l"/>
              </a:tabLst>
            </a:pPr>
            <a:r>
              <a:rPr lang="ja-JP" altLang="en-US" sz="4400" b="0" spc="-500">
                <a:solidFill>
                  <a:schemeClr val="bg2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パスワード</a:t>
            </a:r>
            <a:r>
              <a:rPr lang="en-US" altLang="ja-JP" sz="4400" b="0" spc="-500" dirty="0">
                <a:solidFill>
                  <a:schemeClr val="bg2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	</a:t>
            </a:r>
            <a:r>
              <a:rPr lang="ja-JP" altLang="en-US" sz="4400" b="0">
                <a:solidFill>
                  <a:schemeClr val="bg2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：</a:t>
            </a:r>
            <a:r>
              <a:rPr lang="en-US" altLang="ja-JP" sz="4400" b="0" dirty="0">
                <a:solidFill>
                  <a:schemeClr val="bg2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HiraMaruProN-W4"/>
                <a:sym typeface="HiraMaruProN-W4"/>
              </a:rPr>
              <a:t>201KamoeAC</a:t>
            </a:r>
            <a:endParaRPr lang="en-US" altLang="ja-JP" sz="4400" b="0" spc="600" dirty="0">
              <a:solidFill>
                <a:schemeClr val="bg2"/>
              </a:solidFill>
              <a:latin typeface="MS Gothic" panose="020B0609070205080204" pitchFamily="49" charset="-128"/>
              <a:ea typeface="MS Gothic" panose="020B0609070205080204" pitchFamily="49" charset="-128"/>
              <a:cs typeface="Menlo" panose="020B0609030804020204" pitchFamily="49" charset="0"/>
              <a:sym typeface="HiraMaruProN-W4"/>
            </a:endParaRPr>
          </a:p>
          <a:p>
            <a:pPr>
              <a:lnSpc>
                <a:spcPct val="150000"/>
              </a:lnSpc>
              <a:buSzPct val="100000"/>
              <a:tabLst>
                <a:tab pos="2479675" algn="l"/>
              </a:tabLst>
            </a:pPr>
            <a:endParaRPr lang="en-US" altLang="ja-JP" sz="4400" b="0" spc="600" dirty="0">
              <a:solidFill>
                <a:schemeClr val="bg2"/>
              </a:solidFill>
              <a:latin typeface="MS Gothic" panose="020B0609070205080204" pitchFamily="49" charset="-128"/>
              <a:ea typeface="MS Gothic" panose="020B0609070205080204" pitchFamily="49" charset="-128"/>
              <a:cs typeface="Menlo" panose="020B0609030804020204" pitchFamily="49" charset="0"/>
              <a:sym typeface="HiraMaruProN-W4"/>
            </a:endParaRPr>
          </a:p>
        </p:txBody>
      </p:sp>
    </p:spTree>
    <p:extLst>
      <p:ext uri="{BB962C8B-B14F-4D97-AF65-F5344CB8AC3E}">
        <p14:creationId xmlns:p14="http://schemas.microsoft.com/office/powerpoint/2010/main" val="62417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Wi-Fi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5" name="Google Shape;123;p19">
            <a:extLst>
              <a:ext uri="{FF2B5EF4-FFF2-40B4-BE49-F238E27FC236}">
                <a16:creationId xmlns:a16="http://schemas.microsoft.com/office/drawing/2014/main" id="{545D8ED2-0FF4-2493-1832-A33026BA16AC}"/>
              </a:ext>
            </a:extLst>
          </p:cNvPr>
          <p:cNvSpPr txBox="1">
            <a:spLocks/>
          </p:cNvSpPr>
          <p:nvPr/>
        </p:nvSpPr>
        <p:spPr>
          <a:xfrm>
            <a:off x="771676" y="1485158"/>
            <a:ext cx="8372324" cy="152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SzPct val="100000"/>
            </a:pPr>
            <a:r>
              <a:rPr lang="en-US" altLang="ja-JP" sz="4400" b="0" dirty="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HiraMaruProN-W4"/>
                <a:sym typeface="HiraMaruProN-W4"/>
              </a:rPr>
              <a:t>SSID</a:t>
            </a:r>
            <a:r>
              <a:rPr lang="ja-JP" altLang="en-US" sz="4400" b="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HiraMaruProN-W4"/>
                <a:sym typeface="HiraMaruProN-W4"/>
              </a:rPr>
              <a:t>：</a:t>
            </a:r>
            <a:br>
              <a:rPr lang="en-US" altLang="ja-JP" sz="4400" b="0" dirty="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HiraMaruProN-W4"/>
                <a:sym typeface="HiraMaruProN-W4"/>
              </a:rPr>
            </a:br>
            <a:r>
              <a:rPr lang="en-US" altLang="ja-JP" sz="4400" b="0" spc="-300" dirty="0" err="1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HiraMaruProN-W4"/>
                <a:sym typeface="HiraMaruProN-W4"/>
              </a:rPr>
              <a:t>HAMAMATSU_FREE_Wi-Fi_Biz</a:t>
            </a:r>
            <a:endParaRPr lang="en-US" altLang="ja-JP" sz="4400" b="0" spc="-300" dirty="0">
              <a:solidFill>
                <a:schemeClr val="bg2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HiraMaruProN-W4"/>
              <a:sym typeface="HiraMaruProN-W4"/>
            </a:endParaRPr>
          </a:p>
        </p:txBody>
      </p:sp>
      <p:sp>
        <p:nvSpPr>
          <p:cNvPr id="3" name="Google Shape;123;p19">
            <a:extLst>
              <a:ext uri="{FF2B5EF4-FFF2-40B4-BE49-F238E27FC236}">
                <a16:creationId xmlns:a16="http://schemas.microsoft.com/office/drawing/2014/main" id="{79180C48-5915-9026-6906-3E08AA29B988}"/>
              </a:ext>
            </a:extLst>
          </p:cNvPr>
          <p:cNvSpPr txBox="1">
            <a:spLocks/>
          </p:cNvSpPr>
          <p:nvPr/>
        </p:nvSpPr>
        <p:spPr>
          <a:xfrm>
            <a:off x="771675" y="3206553"/>
            <a:ext cx="8372324" cy="1626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SzPct val="100000"/>
              <a:tabLst>
                <a:tab pos="342900" algn="l"/>
              </a:tabLst>
            </a:pPr>
            <a:r>
              <a:rPr lang="ja-JP" altLang="en-US" sz="4400" b="0" spc="-15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HiraMaruProN-W4"/>
                <a:sym typeface="HiraMaruProN-W4"/>
              </a:rPr>
              <a:t>パスワード</a:t>
            </a:r>
            <a:r>
              <a:rPr lang="ja-JP" altLang="en-US" sz="4400" b="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HiraMaruProN-W4"/>
                <a:sym typeface="HiraMaruProN-W4"/>
              </a:rPr>
              <a:t>：</a:t>
            </a:r>
            <a:br>
              <a:rPr lang="en-US" altLang="ja-JP" sz="4400" b="0" dirty="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HiraMaruProN-W4"/>
                <a:sym typeface="HiraMaruProN-W4"/>
              </a:rPr>
            </a:br>
            <a:r>
              <a:rPr lang="en-US" altLang="ja-JP" sz="4400" b="0" spc="600" dirty="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Menlo" panose="020B0609030804020204" pitchFamily="49" charset="0"/>
                <a:sym typeface="HiraMaruProN-W4"/>
              </a:rPr>
              <a:t>H4DQ69g8</a:t>
            </a:r>
          </a:p>
        </p:txBody>
      </p:sp>
    </p:spTree>
    <p:extLst>
      <p:ext uri="{BB962C8B-B14F-4D97-AF65-F5344CB8AC3E}">
        <p14:creationId xmlns:p14="http://schemas.microsoft.com/office/powerpoint/2010/main" val="852778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Wi-Fi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5" name="Google Shape;123;p19">
            <a:extLst>
              <a:ext uri="{FF2B5EF4-FFF2-40B4-BE49-F238E27FC236}">
                <a16:creationId xmlns:a16="http://schemas.microsoft.com/office/drawing/2014/main" id="{545D8ED2-0FF4-2493-1832-A33026BA16AC}"/>
              </a:ext>
            </a:extLst>
          </p:cNvPr>
          <p:cNvSpPr txBox="1">
            <a:spLocks/>
          </p:cNvSpPr>
          <p:nvPr/>
        </p:nvSpPr>
        <p:spPr>
          <a:xfrm>
            <a:off x="771676" y="1485158"/>
            <a:ext cx="8372324" cy="152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SzPct val="100000"/>
            </a:pPr>
            <a:r>
              <a:rPr lang="en-US" altLang="ja-JP" sz="4400" b="0" dirty="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HiraMaruProN-W4"/>
                <a:sym typeface="HiraMaruProN-W4"/>
              </a:rPr>
              <a:t>SSID</a:t>
            </a:r>
            <a:r>
              <a:rPr lang="ja-JP" altLang="en-US" sz="4400" b="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HiraMaruProN-W4"/>
                <a:sym typeface="HiraMaruProN-W4"/>
              </a:rPr>
              <a:t>：</a:t>
            </a:r>
            <a:br>
              <a:rPr lang="en-US" altLang="ja-JP" sz="4400" b="0" dirty="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HiraMaruProN-W4"/>
                <a:sym typeface="HiraMaruProN-W4"/>
              </a:rPr>
            </a:br>
            <a:r>
              <a:rPr lang="en-US" altLang="ja-JP" sz="4400" b="0" spc="-300" dirty="0" err="1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HiraMaruProN-W4"/>
                <a:sym typeface="HiraMaruProN-W4"/>
              </a:rPr>
              <a:t>HAMAMATSU_FREE_Wi-Fi_Biz</a:t>
            </a:r>
            <a:endParaRPr lang="en-US" altLang="ja-JP" sz="4400" b="0" spc="-300" dirty="0">
              <a:solidFill>
                <a:schemeClr val="bg2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  <a:cs typeface="HiraMaruProN-W4"/>
              <a:sym typeface="HiraMaruProN-W4"/>
            </a:endParaRPr>
          </a:p>
        </p:txBody>
      </p:sp>
      <p:sp>
        <p:nvSpPr>
          <p:cNvPr id="3" name="Google Shape;123;p19">
            <a:extLst>
              <a:ext uri="{FF2B5EF4-FFF2-40B4-BE49-F238E27FC236}">
                <a16:creationId xmlns:a16="http://schemas.microsoft.com/office/drawing/2014/main" id="{79180C48-5915-9026-6906-3E08AA29B988}"/>
              </a:ext>
            </a:extLst>
          </p:cNvPr>
          <p:cNvSpPr txBox="1">
            <a:spLocks/>
          </p:cNvSpPr>
          <p:nvPr/>
        </p:nvSpPr>
        <p:spPr>
          <a:xfrm>
            <a:off x="771675" y="3206553"/>
            <a:ext cx="8372324" cy="1626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SzPct val="100000"/>
              <a:tabLst>
                <a:tab pos="342900" algn="l"/>
              </a:tabLst>
            </a:pPr>
            <a:r>
              <a:rPr lang="ja-JP" altLang="en-US" sz="4400" b="0" spc="-15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HiraMaruProN-W4"/>
                <a:sym typeface="HiraMaruProN-W4"/>
              </a:rPr>
              <a:t>パスワード</a:t>
            </a:r>
            <a:r>
              <a:rPr lang="ja-JP" altLang="en-US" sz="4400" b="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HiraMaruProN-W4"/>
                <a:sym typeface="HiraMaruProN-W4"/>
              </a:rPr>
              <a:t>：</a:t>
            </a:r>
            <a:br>
              <a:rPr lang="en-US" altLang="ja-JP" sz="4400" b="0" dirty="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HiraMaruProN-W4"/>
                <a:sym typeface="HiraMaruProN-W4"/>
              </a:rPr>
            </a:br>
            <a:r>
              <a:rPr lang="en-US" altLang="ja-JP" sz="4400" b="0" spc="600" dirty="0">
                <a:solidFill>
                  <a:schemeClr val="bg2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  <a:cs typeface="Menlo" panose="020B0609030804020204" pitchFamily="49" charset="0"/>
                <a:sym typeface="HiraMaruProN-W4"/>
              </a:rPr>
              <a:t>H4DQ69g8</a:t>
            </a:r>
          </a:p>
        </p:txBody>
      </p:sp>
    </p:spTree>
    <p:extLst>
      <p:ext uri="{BB962C8B-B14F-4D97-AF65-F5344CB8AC3E}">
        <p14:creationId xmlns:p14="http://schemas.microsoft.com/office/powerpoint/2010/main" val="3547206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2543525" y="2304149"/>
            <a:ext cx="4533300" cy="735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CoderDojo とは？</a:t>
            </a:r>
            <a:endParaRPr sz="35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 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2" name="Google Shape;123;p19">
            <a:extLst>
              <a:ext uri="{FF2B5EF4-FFF2-40B4-BE49-F238E27FC236}">
                <a16:creationId xmlns:a16="http://schemas.microsoft.com/office/drawing/2014/main" id="{A7968F25-67B4-1880-2ADB-FD3AF9C6FA39}"/>
              </a:ext>
            </a:extLst>
          </p:cNvPr>
          <p:cNvSpPr txBox="1">
            <a:spLocks/>
          </p:cNvSpPr>
          <p:nvPr/>
        </p:nvSpPr>
        <p:spPr>
          <a:xfrm>
            <a:off x="771675" y="1469329"/>
            <a:ext cx="686157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20000"/>
              </a:lnSpc>
              <a:buSzPts val="990"/>
            </a:pPr>
            <a:r>
              <a:rPr lang="en-US" altLang="ja-JP" sz="2200" b="0" dirty="0">
                <a:solidFill>
                  <a:schemeClr val="bg2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CoderDojo </a:t>
            </a:r>
            <a:r>
              <a:rPr lang="ja-JP" altLang="en-US" sz="2200" b="0">
                <a:solidFill>
                  <a:schemeClr val="bg2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（コーダー道場）とは、</a:t>
            </a:r>
            <a:endParaRPr lang="en-US" altLang="ja-JP" sz="2200" b="0" dirty="0">
              <a:solidFill>
                <a:schemeClr val="bg2"/>
              </a:solidFill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3" name="Google Shape;123;p19">
            <a:extLst>
              <a:ext uri="{FF2B5EF4-FFF2-40B4-BE49-F238E27FC236}">
                <a16:creationId xmlns:a16="http://schemas.microsoft.com/office/drawing/2014/main" id="{3CDCE0AB-FEB6-D016-B2C4-E045B38DA969}"/>
              </a:ext>
            </a:extLst>
          </p:cNvPr>
          <p:cNvSpPr txBox="1">
            <a:spLocks/>
          </p:cNvSpPr>
          <p:nvPr/>
        </p:nvSpPr>
        <p:spPr>
          <a:xfrm>
            <a:off x="470150" y="2004528"/>
            <a:ext cx="8203700" cy="2879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9525" lvl="1" algn="ctr">
              <a:lnSpc>
                <a:spcPct val="150000"/>
              </a:lnSpc>
              <a:buSzPts val="990"/>
            </a:pPr>
            <a:r>
              <a:rPr lang="ja-JP" altLang="en-US" sz="3600" b="0">
                <a:solidFill>
                  <a:schemeClr val="accent3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プログラミングクラブ</a:t>
            </a:r>
            <a:r>
              <a:rPr lang="ja-JP" altLang="en-US" sz="3600" b="0">
                <a:latin typeface="HiraMaruProN-W4"/>
                <a:ea typeface="HiraMaruProN-W4"/>
                <a:cs typeface="HiraMaruProN-W4"/>
                <a:sym typeface="HiraMaruProN-W4"/>
              </a:rPr>
              <a:t>の</a:t>
            </a:r>
            <a:endParaRPr lang="en-US" altLang="ja-JP" sz="3600" b="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9525" lvl="1" algn="ctr">
              <a:lnSpc>
                <a:spcPct val="150000"/>
              </a:lnSpc>
              <a:buSzPts val="990"/>
            </a:pPr>
            <a:r>
              <a:rPr lang="ja-JP" altLang="en-US" sz="3600" b="0">
                <a:latin typeface="HiraMaruProN-W4"/>
                <a:ea typeface="HiraMaruProN-W4"/>
                <a:cs typeface="HiraMaruProN-W4"/>
                <a:sym typeface="HiraMaruProN-W4"/>
              </a:rPr>
              <a:t>自由な</a:t>
            </a:r>
            <a:endParaRPr lang="en-US" altLang="ja-JP" sz="3600" b="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9525" lvl="1" algn="ctr">
              <a:lnSpc>
                <a:spcPct val="150000"/>
              </a:lnSpc>
              <a:buSzPts val="990"/>
            </a:pPr>
            <a:r>
              <a:rPr lang="ja-JP" altLang="en-US" sz="3600" b="0">
                <a:latin typeface="HiraMaruProN-W4"/>
                <a:ea typeface="HiraMaruProN-W4"/>
                <a:cs typeface="HiraMaruProN-W4"/>
                <a:sym typeface="HiraMaruProN-W4"/>
              </a:rPr>
              <a:t>世界規模のネットワーク</a:t>
            </a:r>
            <a:endParaRPr lang="en-US" altLang="ja-JP" sz="3600" b="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 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2" name="Google Shape;123;p19">
            <a:extLst>
              <a:ext uri="{FF2B5EF4-FFF2-40B4-BE49-F238E27FC236}">
                <a16:creationId xmlns:a16="http://schemas.microsoft.com/office/drawing/2014/main" id="{A7968F25-67B4-1880-2ADB-FD3AF9C6FA39}"/>
              </a:ext>
            </a:extLst>
          </p:cNvPr>
          <p:cNvSpPr txBox="1">
            <a:spLocks/>
          </p:cNvSpPr>
          <p:nvPr/>
        </p:nvSpPr>
        <p:spPr>
          <a:xfrm>
            <a:off x="771675" y="1469329"/>
            <a:ext cx="6861578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20000"/>
              </a:lnSpc>
              <a:buSzPts val="990"/>
            </a:pPr>
            <a:r>
              <a:rPr lang="ja-JP" altLang="en-US" sz="2200" b="0">
                <a:solidFill>
                  <a:schemeClr val="bg2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どんなプログラミングクラブなのか</a:t>
            </a:r>
            <a:endParaRPr lang="en-US" altLang="ja-JP" sz="2200" b="0" dirty="0">
              <a:solidFill>
                <a:schemeClr val="bg2"/>
              </a:solidFill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5" name="Google Shape;123;p19">
            <a:extLst>
              <a:ext uri="{FF2B5EF4-FFF2-40B4-BE49-F238E27FC236}">
                <a16:creationId xmlns:a16="http://schemas.microsoft.com/office/drawing/2014/main" id="{545D8ED2-0FF4-2493-1832-A33026BA16AC}"/>
              </a:ext>
            </a:extLst>
          </p:cNvPr>
          <p:cNvSpPr txBox="1">
            <a:spLocks/>
          </p:cNvSpPr>
          <p:nvPr/>
        </p:nvSpPr>
        <p:spPr>
          <a:xfrm>
            <a:off x="1984917" y="2004529"/>
            <a:ext cx="7359805" cy="277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55600" indent="-3556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ja-JP" altLang="en-US" sz="2400" b="0">
                <a:solidFill>
                  <a:schemeClr val="bg2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参加費・会場費の諸経費を徴収しない</a:t>
            </a:r>
            <a:br>
              <a:rPr lang="en-US" altLang="ja-JP" sz="2400" b="0" dirty="0">
                <a:solidFill>
                  <a:schemeClr val="bg2"/>
                </a:solidFill>
                <a:latin typeface="HiraMaruProN-W4"/>
                <a:ea typeface="HiraMaruProN-W4"/>
                <a:cs typeface="HiraMaruProN-W4"/>
                <a:sym typeface="HiraMaruProN-W4"/>
              </a:rPr>
            </a:br>
            <a:r>
              <a:rPr lang="ja-JP" altLang="en-US" sz="2400">
                <a:solidFill>
                  <a:schemeClr val="accent3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非営利</a:t>
            </a:r>
            <a:r>
              <a:rPr lang="ja-JP" altLang="en-US" sz="2400" b="0">
                <a:solidFill>
                  <a:schemeClr val="bg2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の</a:t>
            </a:r>
            <a:r>
              <a:rPr lang="ja-JP" altLang="en-US" sz="2400">
                <a:solidFill>
                  <a:schemeClr val="tx1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プログラミングクラブ</a:t>
            </a:r>
            <a:endParaRPr lang="en-US" altLang="ja-JP" sz="2400" dirty="0">
              <a:solidFill>
                <a:schemeClr val="tx1"/>
              </a:solidFill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355600" indent="-3556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ja-JP" altLang="en-US" sz="2400">
                <a:solidFill>
                  <a:schemeClr val="accent3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自律的</a:t>
            </a:r>
            <a:r>
              <a:rPr lang="ja-JP" altLang="en-US" sz="2400" b="0">
                <a:solidFill>
                  <a:schemeClr val="bg2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な</a:t>
            </a:r>
            <a:r>
              <a:rPr lang="ja-JP" altLang="en-US" sz="2400">
                <a:solidFill>
                  <a:schemeClr val="tx1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コミュニティ</a:t>
            </a:r>
            <a:r>
              <a:rPr lang="ja-JP" altLang="en-US" sz="2400" b="0">
                <a:solidFill>
                  <a:schemeClr val="bg2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グループ</a:t>
            </a:r>
            <a:endParaRPr lang="en-US" altLang="ja-JP" sz="2400" b="0" dirty="0">
              <a:solidFill>
                <a:schemeClr val="bg2"/>
              </a:solidFill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355600" indent="-3556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ja-JP" altLang="en-US" sz="2400">
                <a:solidFill>
                  <a:schemeClr val="accent3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自主性</a:t>
            </a:r>
            <a:r>
              <a:rPr lang="ja-JP" altLang="en-US" sz="2400" b="0">
                <a:solidFill>
                  <a:schemeClr val="bg2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を持って学ぶ</a:t>
            </a:r>
            <a:br>
              <a:rPr lang="en-US" altLang="ja-JP" sz="2400" b="0" dirty="0">
                <a:solidFill>
                  <a:schemeClr val="bg2"/>
                </a:solidFill>
                <a:latin typeface="HiraMaruProN-W4"/>
                <a:ea typeface="HiraMaruProN-W4"/>
                <a:cs typeface="HiraMaruProN-W4"/>
                <a:sym typeface="HiraMaruProN-W4"/>
              </a:rPr>
            </a:br>
            <a:r>
              <a:rPr lang="ja-JP" altLang="en-US" sz="2000" b="0">
                <a:solidFill>
                  <a:schemeClr val="bg2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主に</a:t>
            </a:r>
            <a:r>
              <a:rPr lang="en-US" altLang="ja-JP" sz="2000" b="0" dirty="0">
                <a:solidFill>
                  <a:schemeClr val="bg2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7〜17</a:t>
            </a:r>
            <a:r>
              <a:rPr lang="ja-JP" altLang="en-US" sz="2000" b="0">
                <a:solidFill>
                  <a:schemeClr val="bg2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才の</a:t>
            </a:r>
            <a:r>
              <a:rPr lang="ja-JP" altLang="en-US" sz="2400">
                <a:solidFill>
                  <a:schemeClr val="tx1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若者</a:t>
            </a:r>
            <a:r>
              <a:rPr lang="ja-JP" altLang="en-US" sz="2400" b="0">
                <a:solidFill>
                  <a:schemeClr val="bg2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が対象</a:t>
            </a:r>
            <a:endParaRPr lang="en-US" altLang="ja-JP" sz="2400" b="0" dirty="0">
              <a:solidFill>
                <a:schemeClr val="bg2"/>
              </a:solidFill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  <p:extLst>
      <p:ext uri="{BB962C8B-B14F-4D97-AF65-F5344CB8AC3E}">
        <p14:creationId xmlns:p14="http://schemas.microsoft.com/office/powerpoint/2010/main" val="2856918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1128156" y="2304150"/>
            <a:ext cx="6293922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 浜松</a:t>
            </a:r>
            <a:r>
              <a:rPr lang="ja-JP" altLang="en-US" sz="3540">
                <a:latin typeface="HiraMaruProN-W4"/>
                <a:ea typeface="HiraMaruProN-W4"/>
                <a:cs typeface="HiraMaruProN-W4"/>
                <a:sym typeface="HiraMaruProN-W4"/>
              </a:rPr>
              <a:t>とは？</a:t>
            </a:r>
            <a:endParaRPr lang="ja-JP" altLang="en-US" sz="35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3738" y="3022022"/>
            <a:ext cx="3272132" cy="186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浜松とは？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842200" y="2130574"/>
            <a:ext cx="6964500" cy="920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b="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en-US" altLang="ja" sz="2200" b="0" dirty="0">
                <a:latin typeface="HiraMaruProN-W4"/>
                <a:ea typeface="HiraMaruProN-W4"/>
                <a:cs typeface="HiraMaruProN-W4"/>
                <a:sym typeface="HiraMaruProN-W4"/>
              </a:rPr>
              <a:t> </a:t>
            </a:r>
            <a:r>
              <a:rPr lang="ja" sz="2200" b="0" dirty="0">
                <a:latin typeface="HiraMaruProN-W4"/>
                <a:ea typeface="HiraMaruProN-W4"/>
                <a:cs typeface="HiraMaruProN-W4"/>
                <a:sym typeface="HiraMaruProN-W4"/>
              </a:rPr>
              <a:t>浜松は、2016年から月に1回ペースで</a:t>
            </a:r>
            <a:endParaRPr sz="2200" b="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b="0" dirty="0">
                <a:latin typeface="HiraMaruProN-W4"/>
                <a:ea typeface="HiraMaruProN-W4"/>
                <a:cs typeface="HiraMaruProN-W4"/>
                <a:sym typeface="HiraMaruProN-W4"/>
              </a:rPr>
              <a:t>道場を開いています。</a:t>
            </a:r>
            <a:endParaRPr sz="2200" b="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000" y="2896550"/>
            <a:ext cx="217292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浜松とは？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71675" y="1489274"/>
            <a:ext cx="7972775" cy="3497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b="0" dirty="0">
                <a:latin typeface="HiraMaruProN-W4"/>
                <a:ea typeface="HiraMaruProN-W4"/>
                <a:cs typeface="HiraMaruProN-W4"/>
                <a:sym typeface="HiraMaruProN-W4"/>
              </a:rPr>
              <a:t>主に次のようなことをやっています。</a:t>
            </a:r>
            <a:br>
              <a:rPr lang="en-US" altLang="ja" sz="2200" b="0" dirty="0">
                <a:latin typeface="HiraMaruProN-W4"/>
                <a:ea typeface="HiraMaruProN-W4"/>
                <a:cs typeface="HiraMaruProN-W4"/>
                <a:sym typeface="HiraMaruProN-W4"/>
              </a:rPr>
            </a:br>
            <a:endParaRPr sz="2200" b="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b="0" dirty="0">
                <a:latin typeface="HiraMaruProN-W4"/>
                <a:ea typeface="HiraMaruProN-W4"/>
                <a:cs typeface="HiraMaruProN-W4"/>
                <a:sym typeface="HiraMaruProN-W4"/>
              </a:rPr>
              <a:t>・Scratch という ブロック・プログラミング</a:t>
            </a:r>
            <a:endParaRPr sz="2200" b="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b="0" dirty="0">
                <a:latin typeface="HiraMaruProN-W4"/>
                <a:ea typeface="HiraMaruProN-W4"/>
                <a:cs typeface="HiraMaruProN-W4"/>
                <a:sym typeface="HiraMaruProN-W4"/>
              </a:rPr>
              <a:t>　環境による作品制作</a:t>
            </a:r>
            <a:endParaRPr sz="2200" b="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b="0" dirty="0">
                <a:latin typeface="HiraMaruProN-W4"/>
                <a:ea typeface="HiraMaruProN-W4"/>
                <a:cs typeface="HiraMaruProN-W4"/>
                <a:sym typeface="HiraMaruProN-W4"/>
              </a:rPr>
              <a:t>・micro:bit などのマイコンボードの</a:t>
            </a:r>
            <a:endParaRPr sz="2200" b="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b="0" dirty="0">
                <a:latin typeface="HiraMaruProN-W4"/>
                <a:ea typeface="HiraMaruProN-W4"/>
                <a:cs typeface="HiraMaruProN-W4"/>
                <a:sym typeface="HiraMaruProN-W4"/>
              </a:rPr>
              <a:t>　プログラミング</a:t>
            </a:r>
            <a:endParaRPr sz="2200" b="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b="0" dirty="0">
                <a:latin typeface="HiraMaruProN-W4"/>
                <a:ea typeface="HiraMaruProN-W4"/>
                <a:cs typeface="HiraMaruProN-W4"/>
                <a:sym typeface="HiraMaruProN-W4"/>
              </a:rPr>
              <a:t>・Python/ JavaScript / Unity などを</a:t>
            </a:r>
            <a:endParaRPr sz="2200" b="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b="0" dirty="0">
                <a:latin typeface="HiraMaruProN-W4"/>
                <a:ea typeface="HiraMaruProN-W4"/>
                <a:cs typeface="HiraMaruProN-W4"/>
                <a:sym typeface="HiraMaruProN-W4"/>
              </a:rPr>
              <a:t>　つかったプログラミング</a:t>
            </a:r>
            <a:endParaRPr sz="2200" b="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450" y="2500025"/>
            <a:ext cx="1404700" cy="14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928" y="973319"/>
            <a:ext cx="2580222" cy="19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3275" y="3440299"/>
            <a:ext cx="1742525" cy="15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浜松とは？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806325" y="2879189"/>
            <a:ext cx="2643974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640" dirty="0">
                <a:latin typeface="HiraMaruProN-W4"/>
                <a:ea typeface="HiraMaruProN-W4"/>
                <a:cs typeface="HiraMaruProN-W4"/>
                <a:sym typeface="HiraMaruProN-W4"/>
              </a:rPr>
              <a:t>Scratch </a:t>
            </a:r>
            <a:endParaRPr sz="26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5425987" y="2984576"/>
            <a:ext cx="2235294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640" dirty="0">
                <a:latin typeface="HiraMaruProN-W4"/>
                <a:ea typeface="HiraMaruProN-W4"/>
                <a:cs typeface="HiraMaruProN-W4"/>
                <a:sym typeface="HiraMaruProN-W4"/>
              </a:rPr>
              <a:t>micro:bit  </a:t>
            </a:r>
            <a:endParaRPr sz="26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1554693" y="4489101"/>
            <a:ext cx="5766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640" dirty="0">
                <a:latin typeface="HiraMaruProN-W4"/>
                <a:ea typeface="HiraMaruProN-W4"/>
                <a:cs typeface="HiraMaruProN-W4"/>
                <a:sym typeface="HiraMaruProN-W4"/>
              </a:rPr>
              <a:t>Python/ JavaScript / Unity </a:t>
            </a:r>
            <a:endParaRPr sz="26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25" y="1446487"/>
            <a:ext cx="2643975" cy="15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5987" y="1482266"/>
            <a:ext cx="2235294" cy="15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0493" y="3483815"/>
            <a:ext cx="2235300" cy="1005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456" y="795236"/>
            <a:ext cx="1531558" cy="153155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浜松とは？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659100" y="1525948"/>
            <a:ext cx="8274300" cy="991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 b="0" dirty="0">
                <a:latin typeface="HiraMaruProN-W4"/>
                <a:ea typeface="HiraMaruProN-W4"/>
                <a:cs typeface="HiraMaruProN-W4"/>
                <a:sym typeface="HiraMaruProN-W4"/>
              </a:rPr>
              <a:t>これ以外にもプログラムに関係あるような事であれば、</a:t>
            </a:r>
            <a:endParaRPr sz="2240" b="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 b="0" dirty="0">
                <a:latin typeface="HiraMaruProN-W4"/>
                <a:ea typeface="HiraMaruProN-W4"/>
                <a:cs typeface="HiraMaruProN-W4"/>
                <a:sym typeface="HiraMaruProN-W4"/>
              </a:rPr>
              <a:t>自分の興味がある事をしていただいてかまいません。</a:t>
            </a:r>
            <a:endParaRPr sz="2240" b="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350" y="3573500"/>
            <a:ext cx="1463425" cy="13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3;p21">
            <a:extLst>
              <a:ext uri="{FF2B5EF4-FFF2-40B4-BE49-F238E27FC236}">
                <a16:creationId xmlns:a16="http://schemas.microsoft.com/office/drawing/2014/main" id="{22C4E4DB-0456-6B64-71C1-E9F187BD2823}"/>
              </a:ext>
            </a:extLst>
          </p:cNvPr>
          <p:cNvSpPr txBox="1">
            <a:spLocks/>
          </p:cNvSpPr>
          <p:nvPr/>
        </p:nvSpPr>
        <p:spPr>
          <a:xfrm>
            <a:off x="659100" y="2645194"/>
            <a:ext cx="8274300" cy="107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20000"/>
              </a:lnSpc>
              <a:buSzPts val="990"/>
            </a:pPr>
            <a:r>
              <a:rPr lang="ja-JP" altLang="en-US" sz="2240" b="0">
                <a:latin typeface="HiraMaruProN-W4"/>
                <a:ea typeface="HiraMaruProN-W4"/>
                <a:cs typeface="HiraMaruProN-W4"/>
                <a:sym typeface="HiraMaruProN-W4"/>
              </a:rPr>
              <a:t>自分の作った作品を参加者に見せたい方は、</a:t>
            </a:r>
          </a:p>
          <a:p>
            <a:pPr>
              <a:lnSpc>
                <a:spcPct val="120000"/>
              </a:lnSpc>
              <a:buSzPts val="990"/>
            </a:pPr>
            <a:r>
              <a:rPr lang="ja-JP" altLang="en-US" sz="2240" b="0">
                <a:latin typeface="HiraMaruProN-W4"/>
                <a:ea typeface="HiraMaruProN-W4"/>
                <a:cs typeface="HiraMaruProN-W4"/>
                <a:sym typeface="HiraMaruProN-W4"/>
              </a:rPr>
              <a:t>プロジェクターを使って発表することもできます。</a:t>
            </a:r>
            <a:endParaRPr lang="ja-JP" altLang="en-US" sz="2240" b="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3" name="Google Shape;143;p21">
            <a:extLst>
              <a:ext uri="{FF2B5EF4-FFF2-40B4-BE49-F238E27FC236}">
                <a16:creationId xmlns:a16="http://schemas.microsoft.com/office/drawing/2014/main" id="{AFF36E46-9024-097E-3BFD-F887D0495CA0}"/>
              </a:ext>
            </a:extLst>
          </p:cNvPr>
          <p:cNvSpPr txBox="1">
            <a:spLocks/>
          </p:cNvSpPr>
          <p:nvPr/>
        </p:nvSpPr>
        <p:spPr>
          <a:xfrm>
            <a:off x="659100" y="3851630"/>
            <a:ext cx="8274300" cy="107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20000"/>
              </a:lnSpc>
              <a:buSzPts val="990"/>
            </a:pPr>
            <a:r>
              <a:rPr lang="ja-JP" altLang="en-US" sz="2240" b="0">
                <a:latin typeface="HiraMaruProN-W4"/>
                <a:ea typeface="HiraMaruProN-W4"/>
                <a:cs typeface="HiraMaruProN-W4"/>
                <a:sym typeface="HiraMaruProN-W4"/>
              </a:rPr>
              <a:t>自分の作った作品を参加者に見せたい方は、</a:t>
            </a:r>
          </a:p>
          <a:p>
            <a:pPr>
              <a:lnSpc>
                <a:spcPct val="120000"/>
              </a:lnSpc>
              <a:buSzPts val="990"/>
            </a:pPr>
            <a:r>
              <a:rPr lang="ja-JP" altLang="en-US" sz="2240" b="0">
                <a:latin typeface="HiraMaruProN-W4"/>
                <a:ea typeface="HiraMaruProN-W4"/>
                <a:cs typeface="HiraMaruProN-W4"/>
                <a:sym typeface="HiraMaruProN-W4"/>
              </a:rPr>
              <a:t>プロジェクターを使って発表することもできます。</a:t>
            </a:r>
            <a:endParaRPr lang="ja-JP" altLang="en-US" sz="2240" b="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</TotalTime>
  <Words>501</Words>
  <Application>Microsoft Macintosh PowerPoint</Application>
  <PresentationFormat>画面に合わせる (16:9)</PresentationFormat>
  <Paragraphs>72</Paragraphs>
  <Slides>19</Slides>
  <Notes>18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30" baseType="lpstr">
      <vt:lpstr>Arial</vt:lpstr>
      <vt:lpstr>Lato</vt:lpstr>
      <vt:lpstr>gg sans</vt:lpstr>
      <vt:lpstr>ヒラギノ角ゴ Pro</vt:lpstr>
      <vt:lpstr>Raleway</vt:lpstr>
      <vt:lpstr>HiraMaruProN-W4</vt:lpstr>
      <vt:lpstr>MS Gothic</vt:lpstr>
      <vt:lpstr>Hiragino Maru Gothic ProN W4</vt:lpstr>
      <vt:lpstr>Wingdings</vt:lpstr>
      <vt:lpstr>システムフォント（レギュラー）</vt:lpstr>
      <vt:lpstr>Streamline</vt:lpstr>
      <vt:lpstr>CoderDojo 浜松へ ようこそ</vt:lpstr>
      <vt:lpstr>CoderDojo とは？</vt:lpstr>
      <vt:lpstr>CoderDojo とは？</vt:lpstr>
      <vt:lpstr>CoderDojo とは？</vt:lpstr>
      <vt:lpstr>CoderDojo 浜松とは？</vt:lpstr>
      <vt:lpstr>CoderDojo 浜松とは？</vt:lpstr>
      <vt:lpstr>CoderDojo 浜松とは？</vt:lpstr>
      <vt:lpstr>CoderDojo 浜松とは？</vt:lpstr>
      <vt:lpstr>CoderDojo 浜松とは？</vt:lpstr>
      <vt:lpstr>CoderDojo に関わる人たち？</vt:lpstr>
      <vt:lpstr>CoderDojo に関わる人たち？ </vt:lpstr>
      <vt:lpstr>CoderDojo に関わる人たち？ </vt:lpstr>
      <vt:lpstr>CoderDojo に関わる人たち？ </vt:lpstr>
      <vt:lpstr>ちょっとお願い</vt:lpstr>
      <vt:lpstr>お知らせ</vt:lpstr>
      <vt:lpstr>さあ、やってみよう！</vt:lpstr>
      <vt:lpstr>Wi-Fi</vt:lpstr>
      <vt:lpstr>Wi-Fi</vt:lpstr>
      <vt:lpstr>Wi-Fi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CoderDojo 浜松へ ようこそ</dc:title>
  <dc:subject/>
  <dc:creator/>
  <cp:keywords/>
  <dc:description/>
  <cp:lastModifiedBy>生源寺 類</cp:lastModifiedBy>
  <cp:revision>17</cp:revision>
  <dcterms:modified xsi:type="dcterms:W3CDTF">2024-01-28T07:47:27Z</dcterms:modified>
  <cp:category/>
</cp:coreProperties>
</file>